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2" r:id="rId4"/>
    <p:sldId id="257" r:id="rId5"/>
    <p:sldId id="259" r:id="rId6"/>
    <p:sldId id="281" r:id="rId7"/>
    <p:sldId id="260" r:id="rId8"/>
    <p:sldId id="262" r:id="rId9"/>
    <p:sldId id="263" r:id="rId10"/>
    <p:sldId id="264" r:id="rId11"/>
    <p:sldId id="258" r:id="rId12"/>
    <p:sldId id="270" r:id="rId13"/>
    <p:sldId id="265" r:id="rId14"/>
    <p:sldId id="269" r:id="rId15"/>
    <p:sldId id="266" r:id="rId16"/>
    <p:sldId id="268" r:id="rId17"/>
    <p:sldId id="271" r:id="rId18"/>
    <p:sldId id="272" r:id="rId19"/>
    <p:sldId id="273" r:id="rId20"/>
    <p:sldId id="283" r:id="rId21"/>
    <p:sldId id="274" r:id="rId22"/>
    <p:sldId id="275" r:id="rId23"/>
    <p:sldId id="277" r:id="rId24"/>
    <p:sldId id="284" r:id="rId25"/>
    <p:sldId id="278" r:id="rId26"/>
    <p:sldId id="285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2C93356-5143-491E-8B6A-5C787B997A51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B312869-9A12-4E78-BD0E-ABBF95D908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eiKdNE9qWk" TargetMode="External"/><Relationship Id="rId2" Type="http://schemas.openxmlformats.org/officeDocument/2006/relationships/hyperlink" Target="https://www.youtube.com/watch?feature=player_embedded&amp;v=uHRvY1QnFE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TyxDZlBVoU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Family Systems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Ch.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/>
              <a:t>The </a:t>
            </a:r>
            <a:r>
              <a:rPr lang="en-US" sz="3200" b="1" dirty="0" smtClean="0"/>
              <a:t>_____ </a:t>
            </a:r>
            <a:r>
              <a:rPr lang="en-US" sz="3200" b="1" dirty="0"/>
              <a:t>is greater than the sum of the parts</a:t>
            </a:r>
            <a:r>
              <a:rPr lang="en-US" sz="3200" b="1" dirty="0" smtClean="0"/>
              <a:t>.</a:t>
            </a:r>
          </a:p>
          <a:p>
            <a:endParaRPr lang="en-US" sz="3200" b="1" dirty="0"/>
          </a:p>
          <a:p>
            <a:r>
              <a:rPr lang="en-US" sz="3200" b="1" dirty="0" smtClean="0"/>
              <a:t>Rob Thomas solo career vs. Matchbox 20</a:t>
            </a:r>
            <a:endParaRPr lang="en-US" sz="3200" b="1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52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0" y="1084868"/>
            <a:ext cx="8993942" cy="432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30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77" y="1579980"/>
            <a:ext cx="7786423" cy="410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29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514350"/>
            <a:r>
              <a:rPr lang="en-US" sz="2800" dirty="0" smtClean="0"/>
              <a:t>The _______ (entity) has its own characteristics, rules, roles, communication patterns and power structure.</a:t>
            </a:r>
          </a:p>
          <a:p>
            <a:pPr marL="914400" lvl="1" indent="-514350"/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40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1" indent="-514350"/>
            <a:endParaRPr lang="en-US" sz="2800" dirty="0" smtClean="0"/>
          </a:p>
          <a:p>
            <a:pPr marL="914400" lvl="1" indent="-514350"/>
            <a:r>
              <a:rPr lang="en-US" sz="2800" dirty="0" smtClean="0"/>
              <a:t>Individual members can only be understood within the context of the _____.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33382"/>
            <a:ext cx="4628504" cy="346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98030"/>
            <a:ext cx="6564460" cy="395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88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2. </a:t>
            </a:r>
            <a:r>
              <a:rPr lang="en-US" sz="2800" b="1" dirty="0" smtClean="0"/>
              <a:t>The _____ of pathology is not within the person but is a system dysfunction.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Translated: problems are a symptom of a dysfunctional family system, not a ______ individual.</a:t>
            </a:r>
          </a:p>
          <a:p>
            <a:pPr marL="0" indent="0">
              <a:buNone/>
            </a:pPr>
            <a:r>
              <a:rPr lang="en-US" sz="2800" dirty="0" smtClean="0"/>
              <a:t>Examples of problems people have?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Or Identified Patient (IP)?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6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b="1" dirty="0" smtClean="0"/>
              <a:t>_______ causality guides behavior.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38400"/>
            <a:ext cx="55530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3276600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Not This: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9537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</a:t>
            </a:r>
            <a:r>
              <a:rPr lang="en-US" sz="2800" dirty="0" smtClean="0">
                <a:sym typeface="Wingdings" panose="05000000000000000000" pitchFamily="2" charset="2"/>
              </a:rPr>
              <a:t>R is focused on the problem.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Who started the argument that led to the fight?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Get at the root of the problem. 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 smtClean="0">
                <a:sym typeface="Wingdings" panose="05000000000000000000" pitchFamily="2" charset="2"/>
              </a:rPr>
              <a:t>Circular causality represents a shift in thinking about the ______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90800"/>
            <a:ext cx="40005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32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Circular Causality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60" y="1443805"/>
            <a:ext cx="6498885" cy="457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8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40000" lnSpcReduction="20000"/>
          </a:bodyPr>
          <a:lstStyle/>
          <a:p>
            <a:r>
              <a:rPr lang="en-US" sz="9000" b="1" dirty="0" smtClean="0"/>
              <a:t>____</a:t>
            </a:r>
            <a:r>
              <a:rPr lang="en-US" sz="9000" b="1" dirty="0" err="1" smtClean="0"/>
              <a:t>functioner</a:t>
            </a:r>
            <a:r>
              <a:rPr lang="en-US" sz="9000" dirty="0" smtClean="0"/>
              <a:t> </a:t>
            </a:r>
            <a:r>
              <a:rPr lang="en-US" sz="9800" dirty="0" smtClean="0"/>
              <a:t> </a:t>
            </a:r>
          </a:p>
          <a:p>
            <a:pPr lvl="1"/>
            <a:r>
              <a:rPr lang="en-US" sz="6200" dirty="0" smtClean="0"/>
              <a:t>Laid back </a:t>
            </a:r>
          </a:p>
          <a:p>
            <a:pPr lvl="1"/>
            <a:r>
              <a:rPr lang="en-US" sz="6200" dirty="0"/>
              <a:t>T</a:t>
            </a:r>
            <a:r>
              <a:rPr lang="en-US" sz="6200" dirty="0" smtClean="0"/>
              <a:t>ends not to plan</a:t>
            </a:r>
          </a:p>
          <a:p>
            <a:pPr lvl="1"/>
            <a:r>
              <a:rPr lang="en-US" sz="6200" dirty="0" smtClean="0"/>
              <a:t>Disorganized</a:t>
            </a:r>
          </a:p>
          <a:p>
            <a:pPr lvl="1"/>
            <a:r>
              <a:rPr lang="en-US" sz="6200" dirty="0" smtClean="0"/>
              <a:t>Fun loving</a:t>
            </a:r>
          </a:p>
          <a:p>
            <a:pPr lvl="1"/>
            <a:r>
              <a:rPr lang="en-US" sz="6200" dirty="0" smtClean="0"/>
              <a:t>Spontaneous </a:t>
            </a:r>
            <a:endParaRPr lang="en-US" sz="6200" dirty="0"/>
          </a:p>
          <a:p>
            <a:pPr marL="109728" indent="0">
              <a:buNone/>
            </a:pPr>
            <a:endParaRPr lang="en-US" sz="5100" dirty="0" smtClean="0"/>
          </a:p>
          <a:p>
            <a:endParaRPr lang="en-US" sz="5100" b="1" dirty="0" smtClean="0"/>
          </a:p>
          <a:p>
            <a:pPr marL="0" indent="0">
              <a:buNone/>
            </a:pPr>
            <a:endParaRPr lang="en-US" sz="8000" b="1" dirty="0" smtClean="0"/>
          </a:p>
          <a:p>
            <a:pPr marL="109728" indent="0">
              <a:buNone/>
            </a:pPr>
            <a:endParaRPr lang="en-US" sz="9800" b="1" dirty="0" smtClean="0"/>
          </a:p>
          <a:p>
            <a:endParaRPr lang="en-US" sz="9800" b="1" dirty="0" smtClean="0"/>
          </a:p>
          <a:p>
            <a:r>
              <a:rPr lang="en-US" sz="9800" b="1" dirty="0" smtClean="0"/>
              <a:t>____</a:t>
            </a:r>
            <a:r>
              <a:rPr lang="en-US" sz="9800" b="1" dirty="0" err="1" smtClean="0"/>
              <a:t>functioner</a:t>
            </a:r>
            <a:r>
              <a:rPr lang="en-US" sz="9800" b="1" dirty="0" smtClean="0"/>
              <a:t> </a:t>
            </a:r>
          </a:p>
          <a:p>
            <a:pPr lvl="1"/>
            <a:r>
              <a:rPr lang="en-US" sz="6200" dirty="0" smtClean="0"/>
              <a:t>High strung</a:t>
            </a:r>
          </a:p>
          <a:p>
            <a:pPr lvl="1"/>
            <a:r>
              <a:rPr lang="en-US" sz="6200" dirty="0" smtClean="0"/>
              <a:t>Likes to plan</a:t>
            </a:r>
          </a:p>
          <a:p>
            <a:pPr lvl="1"/>
            <a:r>
              <a:rPr lang="en-US" sz="6200" dirty="0" smtClean="0"/>
              <a:t>Highly organized</a:t>
            </a:r>
          </a:p>
          <a:p>
            <a:pPr lvl="1"/>
            <a:r>
              <a:rPr lang="en-US" sz="6200" dirty="0" smtClean="0"/>
              <a:t>More serious</a:t>
            </a:r>
          </a:p>
          <a:p>
            <a:pPr lvl="1"/>
            <a:r>
              <a:rPr lang="en-US" sz="6200" dirty="0" smtClean="0"/>
              <a:t>Less Spontaneous</a:t>
            </a:r>
          </a:p>
          <a:p>
            <a:pPr marL="109728" indent="0">
              <a:buNone/>
            </a:pPr>
            <a:endParaRPr lang="en-US" sz="5100" dirty="0"/>
          </a:p>
          <a:p>
            <a:pPr marL="0" indent="0">
              <a:buNone/>
            </a:pPr>
            <a:endParaRPr lang="en-US" sz="5100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happens when these two get together?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74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691005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fits what pattern?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5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 </a:t>
            </a:r>
            <a:r>
              <a:rPr lang="en-US" b="1" dirty="0" smtClean="0"/>
              <a:t>_____ result from the redundancy principle and are critical in defining a family.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Families select a few responses to situations and _____ those over and over again.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were some unspoken rules in your family?</a:t>
            </a:r>
          </a:p>
          <a:p>
            <a:pPr marL="0" indent="0">
              <a:buNone/>
            </a:pPr>
            <a:r>
              <a:rPr lang="en-US" dirty="0" smtClean="0"/>
              <a:t>What unspoken family rules have you discovered in relationships with others?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2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Pursuer </a:t>
            </a:r>
            <a:r>
              <a:rPr lang="en-US" dirty="0" err="1" smtClean="0"/>
              <a:t>Distancer</a:t>
            </a:r>
            <a:r>
              <a:rPr lang="en-US" dirty="0" smtClean="0"/>
              <a:t> Circular Pattern</a:t>
            </a:r>
          </a:p>
          <a:p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www.youtube.com/watch?feature=player_embedded&amp;v=uHRvY1QnFEg</a:t>
            </a:r>
            <a:r>
              <a:rPr lang="en-US" sz="1600" dirty="0" smtClean="0"/>
              <a:t> 4:51</a:t>
            </a:r>
          </a:p>
          <a:p>
            <a:endParaRPr lang="en-US" dirty="0" smtClean="0"/>
          </a:p>
          <a:p>
            <a:r>
              <a:rPr lang="en-US" dirty="0" smtClean="0"/>
              <a:t>Rules about conflict in Early Marriage.</a:t>
            </a:r>
          </a:p>
          <a:p>
            <a:endParaRPr lang="en-US" dirty="0"/>
          </a:p>
          <a:p>
            <a:r>
              <a:rPr lang="en-US" dirty="0" smtClean="0"/>
              <a:t>Unhealthy relationship patterns we repeat</a:t>
            </a:r>
          </a:p>
          <a:p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www.youtube.com/watch?v=leiKdNE9qWk</a:t>
            </a:r>
            <a:r>
              <a:rPr lang="en-US" sz="1600" dirty="0" smtClean="0"/>
              <a:t> 2:58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5"/>
            </a:pPr>
            <a:r>
              <a:rPr lang="en-US" sz="3200" b="1" dirty="0" smtClean="0"/>
              <a:t>Feedback loops guide behavior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______ feedback </a:t>
            </a:r>
            <a:r>
              <a:rPr lang="en-US" b="1" dirty="0" err="1" smtClean="0"/>
              <a:t>loop</a:t>
            </a:r>
            <a:r>
              <a:rPr lang="en-US" dirty="0" err="1" smtClean="0">
                <a:sym typeface="Wingdings" panose="05000000000000000000" pitchFamily="2" charset="2"/>
              </a:rPr>
              <a:t>when</a:t>
            </a:r>
            <a:r>
              <a:rPr lang="en-US" dirty="0" smtClean="0">
                <a:sym typeface="Wingdings" panose="05000000000000000000" pitchFamily="2" charset="2"/>
              </a:rPr>
              <a:t> a family member behaves in a way that is unacceptable other family members move to stop that behavior.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23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______ Feedback </a:t>
            </a:r>
            <a:r>
              <a:rPr lang="en-US" b="1" dirty="0" err="1" smtClean="0"/>
              <a:t>loop</a:t>
            </a:r>
            <a:r>
              <a:rPr lang="en-US" dirty="0" err="1" smtClean="0">
                <a:sym typeface="Wingdings" panose="05000000000000000000" pitchFamily="2" charset="2"/>
              </a:rPr>
              <a:t>rewarding</a:t>
            </a:r>
            <a:r>
              <a:rPr lang="en-US" dirty="0" smtClean="0">
                <a:sym typeface="Wingdings" panose="05000000000000000000" pitchFamily="2" charset="2"/>
              </a:rPr>
              <a:t> response for behaviors whether they lead to family change or family maintenance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6. </a:t>
            </a:r>
            <a:r>
              <a:rPr lang="en-US" b="1" dirty="0" smtClean="0"/>
              <a:t>Pathological communication contributes to relationship _______.</a:t>
            </a:r>
          </a:p>
          <a:p>
            <a:pPr marL="0" indent="0">
              <a:buNone/>
            </a:pPr>
            <a:r>
              <a:rPr lang="en-US" dirty="0" smtClean="0"/>
              <a:t>Pathological Communication</a:t>
            </a:r>
            <a:r>
              <a:rPr lang="en-US" dirty="0" smtClean="0">
                <a:sym typeface="Wingdings" panose="05000000000000000000" pitchFamily="2" charset="2"/>
              </a:rPr>
              <a:t> ways of relating that are unclear, problematic and lead to relationship problems.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6. </a:t>
            </a:r>
            <a:r>
              <a:rPr lang="en-US" b="1" dirty="0" smtClean="0"/>
              <a:t>Pathological communication contributes to relationship problems.</a:t>
            </a:r>
          </a:p>
          <a:p>
            <a:pPr marL="0" indent="0">
              <a:buNone/>
            </a:pPr>
            <a:endParaRPr lang="en-US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Double ____= when verbal and nonverbal messages do not match.</a:t>
            </a:r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No good solution to the situation.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8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verbal messages in this song?</a:t>
            </a:r>
          </a:p>
          <a:p>
            <a:r>
              <a:rPr lang="en-US" dirty="0" smtClean="0"/>
              <a:t>What are the non-verbal messages?</a:t>
            </a:r>
          </a:p>
          <a:p>
            <a:r>
              <a:rPr lang="en-US" dirty="0" smtClean="0"/>
              <a:t>What options does the girl have?</a:t>
            </a:r>
          </a:p>
          <a:p>
            <a:r>
              <a:rPr lang="en-US" dirty="0" smtClean="0"/>
              <a:t>How might she feel about each option?</a:t>
            </a:r>
          </a:p>
          <a:p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www.youtube.com/watch?v=VTyxDZlBVoU</a:t>
            </a:r>
            <a:r>
              <a:rPr lang="en-US" sz="1600" dirty="0" smtClean="0"/>
              <a:t> 1:59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Message From Disney…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37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7. </a:t>
            </a:r>
            <a:r>
              <a:rPr lang="en-US" b="1" dirty="0" smtClean="0"/>
              <a:t>All family members take on roles.</a:t>
            </a:r>
          </a:p>
          <a:p>
            <a:pPr marL="0" indent="0">
              <a:buNone/>
            </a:pPr>
            <a:r>
              <a:rPr lang="en-US" dirty="0" smtClean="0"/>
              <a:t>Roles are: recurring patterns of behavior developed through ________ that family members use to fulfill family functions.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were/are some of your family roles?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80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8. Family Types are based on the _____ of family boundaries.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_____ </a:t>
            </a:r>
            <a:r>
              <a:rPr lang="en-US" sz="2800" b="1" dirty="0" err="1" smtClean="0"/>
              <a:t>families</a:t>
            </a:r>
            <a:r>
              <a:rPr lang="en-US" sz="2800" dirty="0" err="1" smtClean="0">
                <a:sym typeface="Wingdings" panose="05000000000000000000" pitchFamily="2" charset="2"/>
              </a:rPr>
              <a:t>democratic</a:t>
            </a:r>
            <a:r>
              <a:rPr lang="en-US" sz="2800" dirty="0" smtClean="0">
                <a:sym typeface="Wingdings" panose="05000000000000000000" pitchFamily="2" charset="2"/>
              </a:rPr>
              <a:t>, rights of members protected, interactions with outsiders permitted, loving, respectful and flexible.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76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8. Family Types are based on the rigidity of family boundaries.</a:t>
            </a:r>
          </a:p>
          <a:p>
            <a:pPr marL="0" indent="0">
              <a:buNone/>
            </a:pPr>
            <a:endParaRPr lang="en-US" sz="28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800" b="1" dirty="0" smtClean="0">
                <a:sym typeface="Wingdings" panose="05000000000000000000" pitchFamily="2" charset="2"/>
              </a:rPr>
              <a:t>______ </a:t>
            </a:r>
            <a:r>
              <a:rPr lang="en-US" sz="2800" b="1" dirty="0" err="1" smtClean="0">
                <a:sym typeface="Wingdings" panose="05000000000000000000" pitchFamily="2" charset="2"/>
              </a:rPr>
              <a:t>families</a:t>
            </a:r>
            <a:r>
              <a:rPr lang="en-US" sz="2800" dirty="0" err="1" smtClean="0">
                <a:sym typeface="Wingdings" panose="05000000000000000000" pitchFamily="2" charset="2"/>
              </a:rPr>
              <a:t>No</a:t>
            </a:r>
            <a:r>
              <a:rPr lang="en-US" sz="2800" dirty="0" smtClean="0">
                <a:sym typeface="Wingdings" panose="05000000000000000000" pitchFamily="2" charset="2"/>
              </a:rPr>
              <a:t> boundaries, few rules, low investment in family entity. Children see lack of investment as lack of love.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0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______family</a:t>
            </a:r>
            <a:r>
              <a:rPr lang="en-US" sz="2800" dirty="0" smtClean="0">
                <a:sym typeface="Wingdings" panose="05000000000000000000" pitchFamily="2" charset="2"/>
              </a:rPr>
              <a:t> family members are enmeshed or overly involved in each other’s lives. Individual identities not allowed and family is largely closed to outside world.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0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Closed family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Ex. Enmeshment Everybody Loves Raymond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Ex. Enmeshment, closed family, negative feedback loop: Flora Jessop escapee from an FLDS Community Compound in Utah/Arizona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Concepts to Everybody Loves Raymond</a:t>
            </a:r>
          </a:p>
          <a:p>
            <a:endParaRPr lang="en-US" dirty="0" smtClean="0"/>
          </a:p>
          <a:p>
            <a:r>
              <a:rPr lang="en-US" dirty="0" err="1" smtClean="0"/>
              <a:t>Episode:The</a:t>
            </a:r>
            <a:r>
              <a:rPr lang="en-US" dirty="0" smtClean="0"/>
              <a:t> Plan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3183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316</TotalTime>
  <Words>604</Words>
  <Application>Microsoft Office PowerPoint</Application>
  <PresentationFormat>On-screen Show (4:3)</PresentationFormat>
  <Paragraphs>102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Lucida Sans Unicode</vt:lpstr>
      <vt:lpstr>Verdana</vt:lpstr>
      <vt:lpstr>Wingdings</vt:lpstr>
      <vt:lpstr>Wingdings 2</vt:lpstr>
      <vt:lpstr>Wingdings 3</vt:lpstr>
      <vt:lpstr>Concourse</vt:lpstr>
      <vt:lpstr>Family Systems Theory</vt:lpstr>
      <vt:lpstr>Basic Assumptions</vt:lpstr>
      <vt:lpstr>Basic Assumptions</vt:lpstr>
      <vt:lpstr>PowerPoint Presentation</vt:lpstr>
      <vt:lpstr>Basic Assumptions</vt:lpstr>
      <vt:lpstr>Basic Assumptions</vt:lpstr>
      <vt:lpstr>PowerPoint Presentation</vt:lpstr>
      <vt:lpstr>Basic Assumptions</vt:lpstr>
      <vt:lpstr>PowerPoint Presentation</vt:lpstr>
      <vt:lpstr>PowerPoint Presentation</vt:lpstr>
      <vt:lpstr>PowerPoint Presentation</vt:lpstr>
      <vt:lpstr>Circular Causality</vt:lpstr>
      <vt:lpstr>What happens when these two get together?</vt:lpstr>
      <vt:lpstr>Who fits what pattern?</vt:lpstr>
      <vt:lpstr>Basic Assumptions</vt:lpstr>
      <vt:lpstr>PowerPoint Presentation</vt:lpstr>
      <vt:lpstr>Basic Assumptions</vt:lpstr>
      <vt:lpstr>PowerPoint Presentation</vt:lpstr>
      <vt:lpstr>Basic Assumptions</vt:lpstr>
      <vt:lpstr>Basic Assumptions</vt:lpstr>
      <vt:lpstr>A Message From Disney…</vt:lpstr>
      <vt:lpstr>Basic Assumptions</vt:lpstr>
      <vt:lpstr>Basic Assumptions</vt:lpstr>
      <vt:lpstr>Basic Assumptions</vt:lpstr>
      <vt:lpstr>PowerPoint Presentation</vt:lpstr>
      <vt:lpstr>PowerPoint Presentation</vt:lpstr>
      <vt:lpstr>Application Activity</vt:lpstr>
    </vt:vector>
  </TitlesOfParts>
  <Company>Indiana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Systems Theory</dc:title>
  <dc:creator>Windows User</dc:creator>
  <cp:lastModifiedBy>oitlabs</cp:lastModifiedBy>
  <cp:revision>25</cp:revision>
  <dcterms:created xsi:type="dcterms:W3CDTF">2014-02-06T03:01:30Z</dcterms:created>
  <dcterms:modified xsi:type="dcterms:W3CDTF">2016-02-18T18:03:24Z</dcterms:modified>
</cp:coreProperties>
</file>